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4" r:id="rId5"/>
    <p:sldId id="283" r:id="rId6"/>
    <p:sldId id="284" r:id="rId7"/>
    <p:sldId id="282" r:id="rId8"/>
    <p:sldId id="286" r:id="rId9"/>
    <p:sldId id="287" r:id="rId10"/>
    <p:sldId id="288" r:id="rId11"/>
    <p:sldId id="295" r:id="rId12"/>
    <p:sldId id="300" r:id="rId13"/>
    <p:sldId id="290" r:id="rId14"/>
    <p:sldId id="291" r:id="rId15"/>
    <p:sldId id="302" r:id="rId16"/>
    <p:sldId id="293" r:id="rId17"/>
    <p:sldId id="294" r:id="rId18"/>
    <p:sldId id="296" r:id="rId19"/>
    <p:sldId id="297" r:id="rId20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80" autoAdjust="0"/>
  </p:normalViewPr>
  <p:slideViewPr>
    <p:cSldViewPr showGuides="1">
      <p:cViewPr varScale="1">
        <p:scale>
          <a:sx n="65" d="100"/>
          <a:sy n="65" d="100"/>
        </p:scale>
        <p:origin x="89" y="529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/>
            <a:t>University of Massachusetts System</a:t>
          </a: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dirty="0"/>
            <a:t>UMass Amherst</a:t>
          </a:r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3EAD35F-38F2-4CB7-9A6D-B04FFD8A51FD}">
      <dgm:prSet phldrT="[Text]"/>
      <dgm:spPr/>
      <dgm:t>
        <a:bodyPr/>
        <a:lstStyle/>
        <a:p>
          <a:r>
            <a:rPr lang="en-US" dirty="0"/>
            <a:t>UMass Boston</a:t>
          </a:r>
        </a:p>
      </dgm:t>
    </dgm:pt>
    <dgm:pt modelId="{81FE7DB1-4BFC-4407-80A9-E5514E94C61D}" type="parTrans" cxnId="{FAC3D40F-8E66-452D-9CA4-C2871F2D10EF}">
      <dgm:prSet/>
      <dgm:spPr/>
      <dgm:t>
        <a:bodyPr/>
        <a:lstStyle/>
        <a:p>
          <a:endParaRPr lang="en-US"/>
        </a:p>
      </dgm:t>
    </dgm:pt>
    <dgm:pt modelId="{4B66B839-1910-459B-92B2-14846EBA7A70}" type="sibTrans" cxnId="{FAC3D40F-8E66-452D-9CA4-C2871F2D10EF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/>
            <a:t>State Universities</a:t>
          </a: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en-US" dirty="0"/>
            <a:t>Salem State University</a:t>
          </a:r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/>
            <a:t>Community Colleges</a:t>
          </a:r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en-US" dirty="0"/>
            <a:t>Cape Cod Community College</a:t>
          </a:r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526232B4-5CB5-4152-85DE-6776E84634AF}">
      <dgm:prSet phldrT="[Text]"/>
      <dgm:spPr/>
      <dgm:t>
        <a:bodyPr/>
        <a:lstStyle/>
        <a:p>
          <a:r>
            <a:rPr lang="en-US" dirty="0"/>
            <a:t>UMass Lowell</a:t>
          </a:r>
        </a:p>
      </dgm:t>
    </dgm:pt>
    <dgm:pt modelId="{8E859FE1-E813-44B3-B426-AB60A7887C53}" type="parTrans" cxnId="{215D57C0-5BA2-4539-8455-C8B7ABCF3260}">
      <dgm:prSet/>
      <dgm:spPr/>
      <dgm:t>
        <a:bodyPr/>
        <a:lstStyle/>
        <a:p>
          <a:endParaRPr lang="en-US"/>
        </a:p>
      </dgm:t>
    </dgm:pt>
    <dgm:pt modelId="{A0A76F4A-329F-4255-9D58-527DA3236815}" type="sibTrans" cxnId="{215D57C0-5BA2-4539-8455-C8B7ABCF3260}">
      <dgm:prSet/>
      <dgm:spPr/>
      <dgm:t>
        <a:bodyPr/>
        <a:lstStyle/>
        <a:p>
          <a:endParaRPr lang="en-US"/>
        </a:p>
      </dgm:t>
    </dgm:pt>
    <dgm:pt modelId="{C4E663E4-DAE5-47BB-B073-E913BE53F58E}">
      <dgm:prSet phldrT="[Text]"/>
      <dgm:spPr/>
      <dgm:t>
        <a:bodyPr/>
        <a:lstStyle/>
        <a:p>
          <a:r>
            <a:rPr lang="en-US" dirty="0"/>
            <a:t>Fitchburg State University</a:t>
          </a:r>
        </a:p>
      </dgm:t>
    </dgm:pt>
    <dgm:pt modelId="{29839592-6218-44FA-ACD1-B384EBF9BED7}" type="parTrans" cxnId="{489BF1B7-BE3F-42BC-8EE7-4F5AE62E2BC9}">
      <dgm:prSet/>
      <dgm:spPr/>
      <dgm:t>
        <a:bodyPr/>
        <a:lstStyle/>
        <a:p>
          <a:endParaRPr lang="en-US"/>
        </a:p>
      </dgm:t>
    </dgm:pt>
    <dgm:pt modelId="{BE403FA3-35DD-4088-8363-811646F9AAED}" type="sibTrans" cxnId="{489BF1B7-BE3F-42BC-8EE7-4F5AE62E2BC9}">
      <dgm:prSet/>
      <dgm:spPr/>
      <dgm:t>
        <a:bodyPr/>
        <a:lstStyle/>
        <a:p>
          <a:endParaRPr lang="en-US"/>
        </a:p>
      </dgm:t>
    </dgm:pt>
    <dgm:pt modelId="{9EA038E3-751E-4860-BBB3-D06670C98957}">
      <dgm:prSet phldrT="[Text]"/>
      <dgm:spPr/>
      <dgm:t>
        <a:bodyPr/>
        <a:lstStyle/>
        <a:p>
          <a:r>
            <a:rPr lang="en-US" dirty="0"/>
            <a:t>Westfield State University</a:t>
          </a:r>
        </a:p>
      </dgm:t>
    </dgm:pt>
    <dgm:pt modelId="{8E0D5548-5A2B-4E5F-ACE6-72DA455CCBB2}" type="parTrans" cxnId="{E3C93483-B425-4A6A-98DE-5ADE0B6E0405}">
      <dgm:prSet/>
      <dgm:spPr/>
      <dgm:t>
        <a:bodyPr/>
        <a:lstStyle/>
        <a:p>
          <a:endParaRPr lang="en-US"/>
        </a:p>
      </dgm:t>
    </dgm:pt>
    <dgm:pt modelId="{E101A96E-442D-4A54-97BC-7F91A94259D0}" type="sibTrans" cxnId="{E3C93483-B425-4A6A-98DE-5ADE0B6E0405}">
      <dgm:prSet/>
      <dgm:spPr/>
      <dgm:t>
        <a:bodyPr/>
        <a:lstStyle/>
        <a:p>
          <a:endParaRPr lang="en-US"/>
        </a:p>
      </dgm:t>
    </dgm:pt>
    <dgm:pt modelId="{B39026AD-F866-4F09-BAC0-5E55BD9914FD}">
      <dgm:prSet phldrT="[Text]"/>
      <dgm:spPr/>
      <dgm:t>
        <a:bodyPr/>
        <a:lstStyle/>
        <a:p>
          <a:r>
            <a:rPr lang="en-US" dirty="0"/>
            <a:t>Worcester State University</a:t>
          </a:r>
        </a:p>
      </dgm:t>
    </dgm:pt>
    <dgm:pt modelId="{F75106E0-4771-43B1-A5AF-A212FA21ABC2}" type="parTrans" cxnId="{1BAD6287-1607-4D94-A94F-799F57516D9D}">
      <dgm:prSet/>
      <dgm:spPr/>
      <dgm:t>
        <a:bodyPr/>
        <a:lstStyle/>
        <a:p>
          <a:endParaRPr lang="en-US"/>
        </a:p>
      </dgm:t>
    </dgm:pt>
    <dgm:pt modelId="{ACEE7DAB-0488-40FB-AB76-965E9D3AB4F7}" type="sibTrans" cxnId="{1BAD6287-1607-4D94-A94F-799F57516D9D}">
      <dgm:prSet/>
      <dgm:spPr/>
      <dgm:t>
        <a:bodyPr/>
        <a:lstStyle/>
        <a:p>
          <a:endParaRPr lang="en-US"/>
        </a:p>
      </dgm:t>
    </dgm:pt>
    <dgm:pt modelId="{ACA6C086-4952-490F-9C87-A859DDC27280}">
      <dgm:prSet phldrT="[Text]"/>
      <dgm:spPr/>
      <dgm:t>
        <a:bodyPr/>
        <a:lstStyle/>
        <a:p>
          <a:r>
            <a:rPr lang="en-US" dirty="0"/>
            <a:t>North Shore Community College</a:t>
          </a:r>
        </a:p>
      </dgm:t>
    </dgm:pt>
    <dgm:pt modelId="{3A3B4C5F-6F84-4AA4-A32A-3F633625BC67}" type="parTrans" cxnId="{7D2118A6-BEB3-426C-BD63-36EDE7DAC016}">
      <dgm:prSet/>
      <dgm:spPr/>
      <dgm:t>
        <a:bodyPr/>
        <a:lstStyle/>
        <a:p>
          <a:endParaRPr lang="en-US"/>
        </a:p>
      </dgm:t>
    </dgm:pt>
    <dgm:pt modelId="{66B1B70B-6D12-47D4-A4AC-051F9D328C19}" type="sibTrans" cxnId="{7D2118A6-BEB3-426C-BD63-36EDE7DAC016}">
      <dgm:prSet/>
      <dgm:spPr/>
      <dgm:t>
        <a:bodyPr/>
        <a:lstStyle/>
        <a:p>
          <a:endParaRPr lang="en-US"/>
        </a:p>
      </dgm:t>
    </dgm:pt>
    <dgm:pt modelId="{4AF386B7-B0D5-42FE-B8AB-E6CF8524E601}">
      <dgm:prSet phldrT="[Text]"/>
      <dgm:spPr/>
      <dgm:t>
        <a:bodyPr/>
        <a:lstStyle/>
        <a:p>
          <a:r>
            <a:rPr lang="en-US" dirty="0"/>
            <a:t>Northern Essex Community College</a:t>
          </a:r>
        </a:p>
      </dgm:t>
    </dgm:pt>
    <dgm:pt modelId="{450049B8-05A0-4621-92F5-B1E99A1C1A00}" type="parTrans" cxnId="{3B3D0982-8596-48EE-93F3-D54065B0598C}">
      <dgm:prSet/>
      <dgm:spPr/>
      <dgm:t>
        <a:bodyPr/>
        <a:lstStyle/>
        <a:p>
          <a:endParaRPr lang="en-US"/>
        </a:p>
      </dgm:t>
    </dgm:pt>
    <dgm:pt modelId="{1F4FE6B9-F41C-472B-9587-70AC3546C9B1}" type="sibTrans" cxnId="{3B3D0982-8596-48EE-93F3-D54065B0598C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BAF0B51C-FE30-4933-A67E-9B0416796824}" type="presOf" srcId="{C4E663E4-DAE5-47BB-B073-E913BE53F58E}" destId="{782956A5-ADC8-4959-B856-589B9D9B9635}" srcOrd="0" destOrd="0" presId="urn:microsoft.com/office/officeart/2005/8/layout/vList2"/>
    <dgm:cxn modelId="{C6E7222A-5F84-456A-9806-D51868FAF8A9}" srcId="{3C67E77D-62FA-499D-B5E6-E79A091C5267}" destId="{D6510970-8F9C-4B45-A0F3-6ACB9AA76D40}" srcOrd="1" destOrd="0" parTransId="{7A9FC291-2B6A-4475-8B09-917F9F09E3AB}" sibTransId="{4B87F32C-3630-48F2-9114-4262C0BEEA9E}"/>
    <dgm:cxn modelId="{729FD32C-4FBF-4951-9A33-4048B33C02D6}" type="presOf" srcId="{526232B4-5CB5-4152-85DE-6776E84634AF}" destId="{CD5F6E02-AD43-4E7A-935B-DDF5D6C74800}" srcOrd="0" destOrd="2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0F1F224B-6995-4D7E-B65E-FDD2121E7EA2}" type="presOf" srcId="{FE0A3CAE-D039-42F2-AF12-1E6F6793A633}" destId="{08B7B17B-8600-44B0-B235-389E5D71D804}" srcOrd="0" destOrd="0" presId="urn:microsoft.com/office/officeart/2005/8/layout/vList2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9C79DB50-2274-4370-A86D-B117AFFED146}" type="presOf" srcId="{9EA038E3-751E-4860-BBB3-D06670C98957}" destId="{782956A5-ADC8-4959-B856-589B9D9B9635}" srcOrd="0" destOrd="2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3B3D0982-8596-48EE-93F3-D54065B0598C}" srcId="{CC6B7442-0B72-4EF2-9F13-1325B51AFF9F}" destId="{4AF386B7-B0D5-42FE-B8AB-E6CF8524E601}" srcOrd="2" destOrd="0" parTransId="{450049B8-05A0-4621-92F5-B1E99A1C1A00}" sibTransId="{1F4FE6B9-F41C-472B-9587-70AC3546C9B1}"/>
    <dgm:cxn modelId="{E3C93483-B425-4A6A-98DE-5ADE0B6E0405}" srcId="{3C67E77D-62FA-499D-B5E6-E79A091C5267}" destId="{9EA038E3-751E-4860-BBB3-D06670C98957}" srcOrd="2" destOrd="0" parTransId="{8E0D5548-5A2B-4E5F-ACE6-72DA455CCBB2}" sibTransId="{E101A96E-442D-4A54-97BC-7F91A94259D0}"/>
    <dgm:cxn modelId="{1BAD6287-1607-4D94-A94F-799F57516D9D}" srcId="{3C67E77D-62FA-499D-B5E6-E79A091C5267}" destId="{B39026AD-F866-4F09-BAC0-5E55BD9914FD}" srcOrd="3" destOrd="0" parTransId="{F75106E0-4771-43B1-A5AF-A212FA21ABC2}" sibTransId="{ACEE7DAB-0488-40FB-AB76-965E9D3AB4F7}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7D2118A6-BEB3-426C-BD63-36EDE7DAC016}" srcId="{CC6B7442-0B72-4EF2-9F13-1325B51AFF9F}" destId="{ACA6C086-4952-490F-9C87-A859DDC27280}" srcOrd="1" destOrd="0" parTransId="{3A3B4C5F-6F84-4AA4-A32A-3F633625BC67}" sibTransId="{66B1B70B-6D12-47D4-A4AC-051F9D328C19}"/>
    <dgm:cxn modelId="{BDE7FDB0-4D9C-4FD5-BE92-83416164564B}" type="presOf" srcId="{4AF386B7-B0D5-42FE-B8AB-E6CF8524E601}" destId="{08B7B17B-8600-44B0-B235-389E5D71D804}" srcOrd="0" destOrd="2" presId="urn:microsoft.com/office/officeart/2005/8/layout/vList2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CB5AECB1-6D33-4393-A1C5-6B4194CD833F}" type="presOf" srcId="{ACA6C086-4952-490F-9C87-A859DDC27280}" destId="{08B7B17B-8600-44B0-B235-389E5D71D804}" srcOrd="0" destOrd="1" presId="urn:microsoft.com/office/officeart/2005/8/layout/vList2"/>
    <dgm:cxn modelId="{489BF1B7-BE3F-42BC-8EE7-4F5AE62E2BC9}" srcId="{3C67E77D-62FA-499D-B5E6-E79A091C5267}" destId="{C4E663E4-DAE5-47BB-B073-E913BE53F58E}" srcOrd="0" destOrd="0" parTransId="{29839592-6218-44FA-ACD1-B384EBF9BED7}" sibTransId="{BE403FA3-35DD-4088-8363-811646F9AAED}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215D57C0-5BA2-4539-8455-C8B7ABCF3260}" srcId="{477D14C5-CED9-4CFC-B338-DFB0C8090B9F}" destId="{526232B4-5CB5-4152-85DE-6776E84634AF}" srcOrd="2" destOrd="0" parTransId="{8E859FE1-E813-44B3-B426-AB60A7887C53}" sibTransId="{A0A76F4A-329F-4255-9D58-527DA3236815}"/>
    <dgm:cxn modelId="{109ECBC1-64DC-48B7-847D-6354B293D099}" type="presOf" srcId="{33EAD35F-38F2-4CB7-9A6D-B04FFD8A51FD}" destId="{CD5F6E02-AD43-4E7A-935B-DDF5D6C74800}" srcOrd="0" destOrd="1" presId="urn:microsoft.com/office/officeart/2005/8/layout/vList2"/>
    <dgm:cxn modelId="{A65BD5C9-2F95-44B7-9FF5-E15DDEB8EFB2}" type="presOf" srcId="{B39026AD-F866-4F09-BAC0-5E55BD9914FD}" destId="{782956A5-ADC8-4959-B856-589B9D9B9635}" srcOrd="0" destOrd="3" presId="urn:microsoft.com/office/officeart/2005/8/layout/vList2"/>
    <dgm:cxn modelId="{A55A44F5-7713-43BE-A80C-9D7C49E6D5AD}" type="presOf" srcId="{D6510970-8F9C-4B45-A0F3-6ACB9AA76D40}" destId="{782956A5-ADC8-4959-B856-589B9D9B9635}" srcOrd="0" destOrd="1" presId="urn:microsoft.com/office/officeart/2005/8/layout/vList2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8E5B4048-9D19-4E76-9DF1-CC741CEADF9A}" type="presParOf" srcId="{ED5DCCC5-BCA8-4491-AA37-BAF153ECA184}" destId="{D64CB5D5-837D-47FC-9E42-A26D800BC695}" srcOrd="4" destOrd="0" presId="urn:microsoft.com/office/officeart/2005/8/layout/vList2"/>
    <dgm:cxn modelId="{3160F1A4-3C45-478F-BAAB-DEF3A5444A4A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99500"/>
          <a:ext cx="497681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University of Massachusetts System</a:t>
          </a:r>
        </a:p>
      </dsp:txBody>
      <dsp:txXfrm>
        <a:off x="24588" y="124088"/>
        <a:ext cx="4927637" cy="454509"/>
      </dsp:txXfrm>
    </dsp:sp>
    <dsp:sp modelId="{CD5F6E02-AD43-4E7A-935B-DDF5D6C74800}">
      <dsp:nvSpPr>
        <dsp:cNvPr id="0" name=""/>
        <dsp:cNvSpPr/>
      </dsp:nvSpPr>
      <dsp:spPr>
        <a:xfrm>
          <a:off x="0" y="603185"/>
          <a:ext cx="4976813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UMass Amherst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UMass Boston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UMass Lowell</a:t>
          </a:r>
        </a:p>
      </dsp:txBody>
      <dsp:txXfrm>
        <a:off x="0" y="603185"/>
        <a:ext cx="4976813" cy="825930"/>
      </dsp:txXfrm>
    </dsp:sp>
    <dsp:sp modelId="{81203336-F3DE-4B3A-BCF4-0F68C23AC2BB}">
      <dsp:nvSpPr>
        <dsp:cNvPr id="0" name=""/>
        <dsp:cNvSpPr/>
      </dsp:nvSpPr>
      <dsp:spPr>
        <a:xfrm>
          <a:off x="0" y="1429115"/>
          <a:ext cx="497681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State Universities</a:t>
          </a:r>
        </a:p>
      </dsp:txBody>
      <dsp:txXfrm>
        <a:off x="24588" y="1453703"/>
        <a:ext cx="4927637" cy="454509"/>
      </dsp:txXfrm>
    </dsp:sp>
    <dsp:sp modelId="{782956A5-ADC8-4959-B856-589B9D9B9635}">
      <dsp:nvSpPr>
        <dsp:cNvPr id="0" name=""/>
        <dsp:cNvSpPr/>
      </dsp:nvSpPr>
      <dsp:spPr>
        <a:xfrm>
          <a:off x="0" y="1932800"/>
          <a:ext cx="4976813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Fitchburg State University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Salem State University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Westfield State University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Worcester State University</a:t>
          </a:r>
        </a:p>
      </dsp:txBody>
      <dsp:txXfrm>
        <a:off x="0" y="1932800"/>
        <a:ext cx="4976813" cy="1108485"/>
      </dsp:txXfrm>
    </dsp:sp>
    <dsp:sp modelId="{D64CB5D5-837D-47FC-9E42-A26D800BC695}">
      <dsp:nvSpPr>
        <dsp:cNvPr id="0" name=""/>
        <dsp:cNvSpPr/>
      </dsp:nvSpPr>
      <dsp:spPr>
        <a:xfrm>
          <a:off x="0" y="3041285"/>
          <a:ext cx="497681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Community Colleges</a:t>
          </a:r>
        </a:p>
      </dsp:txBody>
      <dsp:txXfrm>
        <a:off x="24588" y="3065873"/>
        <a:ext cx="4927637" cy="454509"/>
      </dsp:txXfrm>
    </dsp:sp>
    <dsp:sp modelId="{08B7B17B-8600-44B0-B235-389E5D71D804}">
      <dsp:nvSpPr>
        <dsp:cNvPr id="0" name=""/>
        <dsp:cNvSpPr/>
      </dsp:nvSpPr>
      <dsp:spPr>
        <a:xfrm>
          <a:off x="0" y="3544970"/>
          <a:ext cx="4976813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Cape Cod Community College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North Shore Community College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Northern Essex Community College</a:t>
          </a:r>
        </a:p>
      </dsp:txBody>
      <dsp:txXfrm>
        <a:off x="0" y="3544970"/>
        <a:ext cx="4976813" cy="8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11/18/2019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11/18/2019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11/18/2019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11/18/2019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11/18/2019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11/18/2019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11/18/2019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11/18/2019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11/18/2019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11/18/2019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11/18/2019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2010.igem.org/Team:Debrecen-Hungary/Team_meeting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eliabuarque.blogspot.com/2013/03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lobal_Open_Educational_Resources_Logo_-_White_background_variation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2010.igem.org/Team:Debrecen-Hungary/Team_meeting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iadzany.blogspot.com/2013/06/womens-rights-and-arab-spring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liem.com/does-assessment-drive-learni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eliabuarque.blogspot.com/2013/03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lobal_Open_Educational_Resources_Logo_-_White_background_variation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Learning Outcomes Assessment: Reflecting on the Past and Planning for the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Dr. Robert J. Awkward</a:t>
            </a:r>
          </a:p>
          <a:p>
            <a:r>
              <a:rPr lang="en-US" dirty="0"/>
              <a:t>Director of Learning Outcomes Assessment</a:t>
            </a:r>
          </a:p>
          <a:p>
            <a:r>
              <a:rPr lang="en-US" dirty="0"/>
              <a:t>Friday, September 13, 2019</a:t>
            </a:r>
          </a:p>
        </p:txBody>
      </p:sp>
      <p:pic>
        <p:nvPicPr>
          <p:cNvPr id="4" name="Picture 2" descr="C:\Users\rawkward\Pictures\Seal+Logotype_Stacked2.png">
            <a:extLst>
              <a:ext uri="{FF2B5EF4-FFF2-40B4-BE49-F238E27FC236}">
                <a16:creationId xmlns:a16="http://schemas.microsoft.com/office/drawing/2014/main" id="{60C3F1BC-3F71-43D8-9669-569A4172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76200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31BD-8721-4EE3-B71B-2647CB40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D812-4C08-4F24-B16C-32B8803F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Amcoa Team Meetings (all at QCC):</a:t>
            </a:r>
          </a:p>
          <a:p>
            <a:pPr lvl="1"/>
            <a:r>
              <a:rPr lang="en-US" dirty="0"/>
              <a:t>Fri., Sept. 13: Dr. Peggy Maki - “Real-Time Assessment: A Shared Commitment to Students’ Equitable Progress Toward Achieving High-Quality Outcomes”</a:t>
            </a:r>
          </a:p>
          <a:p>
            <a:pPr lvl="1"/>
            <a:r>
              <a:rPr lang="en-US" dirty="0"/>
              <a:t>Fri., Nov. 15: TBD</a:t>
            </a:r>
          </a:p>
          <a:p>
            <a:pPr lvl="1"/>
            <a:r>
              <a:rPr lang="en-US" dirty="0"/>
              <a:t>Fri., Feb. 7: TBD</a:t>
            </a:r>
          </a:p>
          <a:p>
            <a:pPr lvl="1"/>
            <a:r>
              <a:rPr lang="en-US" dirty="0"/>
              <a:t>Fri., March 27: TBD</a:t>
            </a:r>
          </a:p>
          <a:p>
            <a:r>
              <a:rPr lang="en-US" dirty="0"/>
              <a:t>Task Force on Statewide Assessment (all at QCC):</a:t>
            </a:r>
          </a:p>
          <a:p>
            <a:pPr lvl="1"/>
            <a:r>
              <a:rPr lang="en-US" dirty="0"/>
              <a:t>Oct. 8: TBD</a:t>
            </a:r>
          </a:p>
          <a:p>
            <a:pPr lvl="1"/>
            <a:r>
              <a:rPr lang="en-US" dirty="0"/>
              <a:t>Jan. 15: TBD</a:t>
            </a:r>
          </a:p>
          <a:p>
            <a:pPr lvl="1"/>
            <a:r>
              <a:rPr lang="en-US" dirty="0"/>
              <a:t>March 6: TBD</a:t>
            </a:r>
          </a:p>
          <a:p>
            <a:r>
              <a:rPr lang="en-US" dirty="0"/>
              <a:t>Ninth Annual Assessment Conference: Friday, April 17; Place TBD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07FC9-15C5-47D3-984E-E70036C9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6012" y="228600"/>
            <a:ext cx="32004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E4AE-FBAD-48BD-AE07-5F3EE582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93626-9227-4487-939E-2D5CDA1C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Regional Professional Development</a:t>
            </a:r>
            <a:endParaRPr lang="en-US" dirty="0"/>
          </a:p>
          <a:p>
            <a:r>
              <a:rPr lang="en-US" dirty="0"/>
              <a:t>Quantitative Literacy Faculty Workshops: Fall 2019</a:t>
            </a:r>
          </a:p>
          <a:p>
            <a:pPr lvl="1"/>
            <a:r>
              <a:rPr lang="en-US" dirty="0"/>
              <a:t>Objectives: Addresses area of focus from Refinement Year MSC, improve student learning, expand the use of quantitative literacy across the curriculum, links learning &amp; teaching with assessment, better data, and equity</a:t>
            </a:r>
          </a:p>
          <a:p>
            <a:pPr lvl="1"/>
            <a:r>
              <a:rPr lang="en-US" dirty="0"/>
              <a:t>Expected Outcomes: Create more effective assignments, employ the use of TILT design, and illustrate student utilization of quantitative literacy</a:t>
            </a:r>
          </a:p>
          <a:p>
            <a:pPr lvl="1"/>
            <a:r>
              <a:rPr lang="en-US" dirty="0"/>
              <a:t>Targeted to cross-discipline faculty</a:t>
            </a:r>
          </a:p>
          <a:p>
            <a:pPr lvl="1"/>
            <a:r>
              <a:rPr lang="en-US" dirty="0"/>
              <a:t>Incentives for attendance: Hands-on session using their own assignment/syllabus, held on Friday, and food</a:t>
            </a:r>
          </a:p>
          <a:p>
            <a:pPr lvl="1"/>
            <a:r>
              <a:rPr lang="en-US" dirty="0"/>
              <a:t>Regionally located, i.e., North at UMass Lowell (10/11), Boston Metro at UMass Boston (10/18), Central at Quinsigamond Community (10/25), West at Holyoke Community College (10/25), and Southeast (Bridgewater State at SEQuEL Conference)</a:t>
            </a:r>
          </a:p>
          <a:p>
            <a:pPr lvl="1"/>
            <a:r>
              <a:rPr lang="en-US" dirty="0"/>
              <a:t>Support the SEQuEL Conference at Bridgewater State</a:t>
            </a:r>
          </a:p>
          <a:p>
            <a:pPr lvl="1"/>
            <a:r>
              <a:rPr lang="en-US" dirty="0"/>
              <a:t>Guest presenters (Dr. Matt Salomone, Bridgewater State University and Dr. Mary-Ann Winkelmes, Brandeis University (TILT) via video and utilizing local faculty to facilitate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DB4E9-74BB-47F8-B684-E36489824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18412" y="177800"/>
            <a:ext cx="3733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E4AE-FBAD-48BD-AE07-5F3EE582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93626-9227-4487-939E-2D5CDA1C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Regional Professional Development</a:t>
            </a:r>
            <a:endParaRPr lang="en-US" dirty="0"/>
          </a:p>
          <a:p>
            <a:r>
              <a:rPr lang="en-US" dirty="0"/>
              <a:t>Regionally-Developed Faculty Workshops: Spring 2020</a:t>
            </a:r>
          </a:p>
          <a:p>
            <a:pPr lvl="1"/>
            <a:r>
              <a:rPr lang="en-US" dirty="0"/>
              <a:t>Objectives: Improve teaching and student learning, links learning &amp; teaching with assessment, and equity</a:t>
            </a:r>
          </a:p>
          <a:p>
            <a:pPr lvl="1"/>
            <a:r>
              <a:rPr lang="en-US" dirty="0"/>
              <a:t>Expected Outcomes: Create more effective teaching practices and increased learning outcomes </a:t>
            </a:r>
          </a:p>
          <a:p>
            <a:pPr lvl="1"/>
            <a:r>
              <a:rPr lang="en-US" dirty="0"/>
              <a:t>Targeted to cross-discipline faculty</a:t>
            </a:r>
          </a:p>
          <a:p>
            <a:pPr lvl="1"/>
            <a:r>
              <a:rPr lang="en-US" dirty="0"/>
              <a:t>Incentives for attendance: Hands-on session, held on Friday, and food and refreshments</a:t>
            </a:r>
          </a:p>
          <a:p>
            <a:pPr lvl="1"/>
            <a:r>
              <a:rPr lang="en-US" dirty="0"/>
              <a:t>To be regionally located, i.e., Boston Metro, Central, North, Southeast, and West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DB4E9-74BB-47F8-B684-E36489824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9412" y="152400"/>
            <a:ext cx="3733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BA04-DCA1-43B0-B10B-134259D8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3C581-69E7-4911-9F33-9E21F153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Assessment Program Design One Day Workshop for Institutional Teams</a:t>
            </a:r>
          </a:p>
          <a:p>
            <a:pPr lvl="1"/>
            <a:r>
              <a:rPr lang="en-US" dirty="0"/>
              <a:t>Friday, October 4</a:t>
            </a:r>
          </a:p>
          <a:p>
            <a:pPr lvl="1"/>
            <a:r>
              <a:rPr lang="en-US" dirty="0"/>
              <a:t>Framingham State University’s Warren Conference Center, Ashland, MA</a:t>
            </a:r>
          </a:p>
          <a:p>
            <a:pPr lvl="1"/>
            <a:r>
              <a:rPr lang="en-US" dirty="0"/>
              <a:t>Focus will be on institutional teams of up to five to develop or strengthen their assessment program</a:t>
            </a:r>
          </a:p>
          <a:p>
            <a:pPr lvl="1"/>
            <a:r>
              <a:rPr lang="en-US" dirty="0"/>
              <a:t>Food and refreshments to be provided</a:t>
            </a:r>
          </a:p>
          <a:p>
            <a:pPr marL="426645" lvl="1" indent="0">
              <a:buNone/>
            </a:pPr>
            <a:r>
              <a:rPr lang="en-US" dirty="0"/>
              <a:t>Facilitator: Dr. Mark Nicholas,</a:t>
            </a:r>
          </a:p>
          <a:p>
            <a:pPr marL="426645" lvl="1" indent="0">
              <a:buNone/>
            </a:pPr>
            <a:r>
              <a:rPr lang="en-US" dirty="0"/>
              <a:t>Executive Director of Institutional Assessment</a:t>
            </a:r>
          </a:p>
          <a:p>
            <a:pPr marL="426645" lvl="1" indent="0">
              <a:buNone/>
            </a:pPr>
            <a:r>
              <a:rPr lang="en-US" dirty="0"/>
              <a:t>Framingham State University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254DE-F604-45FD-9A51-CB847DA6F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2212" y="4038600"/>
            <a:ext cx="39243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3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8D85-2919-4724-9C8C-5966C154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MassTransfer Pathways Student Learning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19D6-5C67-4A77-9CC6-6B2BFC96C6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Carryover from AY 2018</a:t>
            </a:r>
          </a:p>
          <a:p>
            <a:r>
              <a:rPr lang="en-US" dirty="0"/>
              <a:t>Early Childhood Education</a:t>
            </a:r>
          </a:p>
          <a:p>
            <a:pPr marL="0" indent="0">
              <a:buNone/>
            </a:pPr>
            <a:r>
              <a:rPr lang="en-US" b="1" dirty="0"/>
              <a:t>For AY 2020</a:t>
            </a:r>
          </a:p>
          <a:p>
            <a:pPr marL="0" indent="0">
              <a:buNone/>
            </a:pPr>
            <a:r>
              <a:rPr lang="en-US" dirty="0"/>
              <a:t>General Education Foundation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F372B-6D99-46EF-91CA-6AD0049A27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Carryover from AY 2019</a:t>
            </a:r>
          </a:p>
          <a:p>
            <a:r>
              <a:rPr lang="en-US" dirty="0"/>
              <a:t>Elementary Education</a:t>
            </a:r>
          </a:p>
          <a:p>
            <a:r>
              <a:rPr lang="en-US" dirty="0"/>
              <a:t>Engineering</a:t>
            </a:r>
          </a:p>
          <a:p>
            <a:r>
              <a:rPr lang="en-US" dirty="0"/>
              <a:t>Fine Arts &amp; Graphics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C9AE1-1773-43FE-B648-6A9645DB0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71866" y="4168629"/>
            <a:ext cx="2819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9EE1-DDEF-41C8-8A45-2E374606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008B2-4A66-4D7E-B4F8-7B1E6B002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Open Educational Resources (OER) Working Group</a:t>
            </a:r>
          </a:p>
          <a:p>
            <a:pPr lvl="1"/>
            <a:r>
              <a:rPr lang="en-US" dirty="0"/>
              <a:t>Incorporate Campus Feedback into the Final OER Report</a:t>
            </a:r>
          </a:p>
          <a:p>
            <a:pPr lvl="1"/>
            <a:r>
              <a:rPr lang="en-US" dirty="0"/>
              <a:t>Present the Final OER Report to the Board of Higher Education</a:t>
            </a:r>
          </a:p>
          <a:p>
            <a:pPr lvl="2"/>
            <a:r>
              <a:rPr lang="en-US" dirty="0"/>
              <a:t>Academic Affairs Committee: 10/15</a:t>
            </a:r>
          </a:p>
          <a:p>
            <a:pPr lvl="2"/>
            <a:r>
              <a:rPr lang="en-US" dirty="0"/>
              <a:t>Board of Higher Education: 10/22</a:t>
            </a:r>
          </a:p>
          <a:p>
            <a:pPr lvl="1"/>
            <a:r>
              <a:rPr lang="en-US" dirty="0"/>
              <a:t>Implement Recommendations (as approved):</a:t>
            </a:r>
          </a:p>
          <a:p>
            <a:pPr lvl="2"/>
            <a:r>
              <a:rPr lang="en-US" dirty="0"/>
              <a:t>Adopt a Statewide Definition</a:t>
            </a:r>
          </a:p>
          <a:p>
            <a:pPr lvl="2"/>
            <a:r>
              <a:rPr lang="en-US" dirty="0"/>
              <a:t>Convene a Statewide OER Advisory Council</a:t>
            </a:r>
          </a:p>
          <a:p>
            <a:pPr lvl="2"/>
            <a:r>
              <a:rPr lang="en-US" dirty="0"/>
              <a:t>Designate a Statewide OER Coordinator</a:t>
            </a:r>
          </a:p>
          <a:p>
            <a:pPr lvl="2"/>
            <a:r>
              <a:rPr lang="en-US" dirty="0"/>
              <a:t>Designate OER Courses in Course Management System</a:t>
            </a:r>
          </a:p>
          <a:p>
            <a:pPr lvl="2"/>
            <a:r>
              <a:rPr lang="en-US" dirty="0"/>
              <a:t>Continue to Support Student Advocacy</a:t>
            </a:r>
          </a:p>
          <a:p>
            <a:pPr lvl="1"/>
            <a:r>
              <a:rPr lang="en-US" dirty="0"/>
              <a:t>Join, Coordinate with, and Learn from Regional and National OER Advocacy Organizations</a:t>
            </a:r>
          </a:p>
          <a:p>
            <a:pPr lvl="1"/>
            <a:r>
              <a:rPr lang="en-US" dirty="0"/>
              <a:t>Continue to Educate Key Stakeholders, e.g., Legislators, Campus Administration, Faculty, etc.</a:t>
            </a:r>
          </a:p>
          <a:p>
            <a:pPr lvl="1"/>
            <a:r>
              <a:rPr lang="en-US" dirty="0"/>
              <a:t>Continue to Provide Faculty Professional Development for OER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788F4-B089-41C8-966A-952A313BD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4012" y="2057400"/>
            <a:ext cx="513948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Questions…Comments?</a:t>
            </a:r>
          </a:p>
          <a:p>
            <a:endParaRPr lang="en-US" dirty="0"/>
          </a:p>
          <a:p>
            <a:r>
              <a:rPr lang="en-US" dirty="0"/>
              <a:t>Thank You!!</a:t>
            </a:r>
          </a:p>
        </p:txBody>
      </p:sp>
      <p:pic>
        <p:nvPicPr>
          <p:cNvPr id="4" name="Picture 2" descr="C:\Users\rawkward\Pictures\Seal+Logotype_Stacked2.png">
            <a:extLst>
              <a:ext uri="{FF2B5EF4-FFF2-40B4-BE49-F238E27FC236}">
                <a16:creationId xmlns:a16="http://schemas.microsoft.com/office/drawing/2014/main" id="{DE9C1B9F-F076-452B-B0E9-EEF04C3B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4826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1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31BD-8721-4EE3-B71B-2647CB40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the Past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D812-4C08-4F24-B16C-32B8803F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Amcoa Team Meetings:</a:t>
            </a:r>
          </a:p>
          <a:p>
            <a:pPr lvl="1"/>
            <a:r>
              <a:rPr lang="en-US" dirty="0"/>
              <a:t>Sept. 28: Institutional Assessment Program Panel: UMass Amherst, Framingham State, and Northern Essex Community College; and Salem State &amp; ACUE</a:t>
            </a:r>
          </a:p>
          <a:p>
            <a:pPr lvl="1"/>
            <a:r>
              <a:rPr lang="en-US" dirty="0"/>
              <a:t>Nov. 30: Dr. Patricia O’Brien, SND &amp; Dr. Laura Gambino, NECHE – “Making Assessment More Meaningful”</a:t>
            </a:r>
          </a:p>
          <a:p>
            <a:pPr lvl="1"/>
            <a:r>
              <a:rPr lang="en-US" dirty="0"/>
              <a:t>Feb. 1: QORE - “Say it Loud: Using Oral Presentations to Assess General Education”</a:t>
            </a:r>
          </a:p>
          <a:p>
            <a:pPr lvl="1"/>
            <a:r>
              <a:rPr lang="en-US" dirty="0"/>
              <a:t>April 5: Dr. Laura Bayliss, Fitchburg State University – “Building a Comprehensive Student Affairs Assessment Program”</a:t>
            </a:r>
          </a:p>
          <a:p>
            <a:r>
              <a:rPr lang="en-US" dirty="0"/>
              <a:t>Task Force on Statewide Assessment:</a:t>
            </a:r>
          </a:p>
          <a:p>
            <a:pPr lvl="1"/>
            <a:r>
              <a:rPr lang="en-US" dirty="0"/>
              <a:t>Oct. 16: Dr. James Dottin, Middlesex Community College – “Program Assessment: A Journey from Compliance to Engagement”</a:t>
            </a:r>
          </a:p>
          <a:p>
            <a:pPr lvl="1"/>
            <a:r>
              <a:rPr lang="en-US" dirty="0"/>
              <a:t>Jan. 17: Dr. Emily Williams, Mass. College of Liberal Arts – “Assessment Across the Regions”</a:t>
            </a:r>
          </a:p>
          <a:p>
            <a:pPr lvl="1"/>
            <a:r>
              <a:rPr lang="en-US" dirty="0"/>
              <a:t>March 1: Merri Incitti, Fitchburg State University – “Holistic Approaches to Student Learning”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B3E6C-0EA4-4E36-A7F6-CBBE298E7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3212" y="228600"/>
            <a:ext cx="3276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E217-81FE-46BB-ADE5-5F06FCCD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the Past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9672E-0E3B-4436-AC62-0461A92D3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Eighth Annual Assessment Conference</a:t>
            </a:r>
          </a:p>
          <a:p>
            <a:r>
              <a:rPr lang="en-US" dirty="0"/>
              <a:t>“The Intersectionality of Equity, Quality, &amp; Student Learning”</a:t>
            </a:r>
          </a:p>
          <a:p>
            <a:r>
              <a:rPr lang="en-US" dirty="0"/>
              <a:t>Friday, April 19, 2019 @ Best Western Royal Plaza Hotel &amp; Trade Center, Marlborough, MA</a:t>
            </a:r>
          </a:p>
          <a:p>
            <a:r>
              <a:rPr lang="en-US" dirty="0"/>
              <a:t>Decline in attendees from 130 to 115 (11.5%) largely due to Work-to-Rule at state universities</a:t>
            </a:r>
          </a:p>
          <a:p>
            <a:pPr lvl="1"/>
            <a:r>
              <a:rPr lang="en-US" dirty="0"/>
              <a:t>Two of the nine had no attendees</a:t>
            </a:r>
          </a:p>
          <a:p>
            <a:pPr lvl="1"/>
            <a:r>
              <a:rPr lang="en-US" dirty="0"/>
              <a:t>Six had one to three attendees</a:t>
            </a:r>
          </a:p>
          <a:p>
            <a:r>
              <a:rPr lang="en-US" dirty="0"/>
              <a:t>Overall conference Very Satisfied/Satisfied score of 91%; down slightly from 2018 (96.5%)</a:t>
            </a:r>
          </a:p>
          <a:p>
            <a:r>
              <a:rPr lang="en-US" dirty="0"/>
              <a:t>Dr. Gianina Baker, NILOA; Very Satisfied/Satisfied = 86%; down from 96.5% in 2018</a:t>
            </a:r>
          </a:p>
          <a:p>
            <a:r>
              <a:rPr lang="en-US" dirty="0"/>
              <a:t>Morning Breakout Sessions Very Satisfied/Satisfied score of 94% (vs. 92% in 2018) based on Faculty-Led Assessment (4), Assessing for Value (2), and Universal Design (2)</a:t>
            </a:r>
          </a:p>
          <a:p>
            <a:r>
              <a:rPr lang="en-US" dirty="0"/>
              <a:t>Afternoon Breakout Sessions Very Satisfied/Satisfied score of 78.2% (vs. 92% in 2018) based on Understanding Critique as a Form of Assessment (3), Quantitative Literacy (3), and Oral Presentations (2)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58C030-C43E-4ABA-9EB5-6023DA2AB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9412" y="264316"/>
            <a:ext cx="3610818" cy="198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F98BA-10AA-4CD4-B01B-76640207E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the Past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41CE8-8ADB-4951-849B-F4B47F882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Topics for Next Year’s Annual Assessment Conference</a:t>
            </a:r>
          </a:p>
          <a:p>
            <a:r>
              <a:rPr lang="en-US" dirty="0"/>
              <a:t>Examples of things done to assess that are innovative, but valid and reliable</a:t>
            </a:r>
          </a:p>
          <a:p>
            <a:r>
              <a:rPr lang="en-US" dirty="0"/>
              <a:t>More information about assessment activities in STEM and disciplines that have accreditation standards</a:t>
            </a:r>
          </a:p>
          <a:p>
            <a:r>
              <a:rPr lang="en-US" dirty="0"/>
              <a:t>More guidelines for faculty on how to conduct assessment at their college (ex. MCC)</a:t>
            </a:r>
          </a:p>
          <a:p>
            <a:r>
              <a:rPr lang="en-US" dirty="0"/>
              <a:t>More applied examples of how to address equity</a:t>
            </a:r>
          </a:p>
          <a:p>
            <a:r>
              <a:rPr lang="en-US" dirty="0"/>
              <a:t>Some structured networking time would be great</a:t>
            </a:r>
          </a:p>
          <a:p>
            <a:r>
              <a:rPr lang="en-US" dirty="0"/>
              <a:t>How to prepare and plan data gathering, both immediate and long-term in order to effectively conduct assessment</a:t>
            </a:r>
          </a:p>
        </p:txBody>
      </p:sp>
    </p:spTree>
    <p:extLst>
      <p:ext uri="{BB962C8B-B14F-4D97-AF65-F5344CB8AC3E}">
        <p14:creationId xmlns:p14="http://schemas.microsoft.com/office/powerpoint/2010/main" val="6337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46B7-E6B8-4DA2-B2A1-C0FEEF83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the Past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5EB75-10A7-49B4-9CC6-3E2D6456B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Regional Professional Development</a:t>
            </a:r>
          </a:p>
          <a:p>
            <a:r>
              <a:rPr lang="en-US" b="1" dirty="0"/>
              <a:t>Assignment Design Charrettes:</a:t>
            </a:r>
          </a:p>
          <a:p>
            <a:pPr lvl="1"/>
            <a:r>
              <a:rPr lang="en-US" dirty="0"/>
              <a:t>November 2: North Region at North Shore Community College – Dr. Sara Strout, Worcester State University, Facilitator</a:t>
            </a:r>
          </a:p>
          <a:p>
            <a:pPr lvl="1"/>
            <a:r>
              <a:rPr lang="en-US" dirty="0"/>
              <a:t>December 7: Boston Metro Region at UMass Boston – Dr. Bonnie Orcutt, Worcester State University, Facilitator</a:t>
            </a:r>
          </a:p>
          <a:p>
            <a:pPr lvl="1"/>
            <a:r>
              <a:rPr lang="en-US" dirty="0"/>
              <a:t>January 25: Central Region at Quinsigamond Community College – Dr. Ruth Slotnick, Bridgewater State University, Facilitator</a:t>
            </a:r>
          </a:p>
          <a:p>
            <a:pPr lvl="1"/>
            <a:r>
              <a:rPr lang="en-US" dirty="0"/>
              <a:t>February 8: West Region at Westfield State University – Dr. Sara Strout, Worcester State University, Facilitator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FADFF-A2E2-4389-BEED-9DE0FE64E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70812" y="132826"/>
            <a:ext cx="3483388" cy="23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D9A8-B225-4F25-8DFD-5BFB1592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the Past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D4ABB-8E7A-4F4E-A366-06BE28694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 Institute</a:t>
            </a:r>
          </a:p>
          <a:p>
            <a:pPr lvl="1"/>
            <a:r>
              <a:rPr lang="en-US" dirty="0"/>
              <a:t>Institutional Leaders Kickoff Meeting, Sept. 20: Guest Presenter - Dr. Brian Doore, Unity College, Unity, ME (nee Director of Assessment for University of Maine System)</a:t>
            </a:r>
          </a:p>
          <a:p>
            <a:pPr lvl="1"/>
            <a:r>
              <a:rPr lang="en-US" dirty="0"/>
              <a:t>Area of Focus: Critical Thinking</a:t>
            </a:r>
          </a:p>
          <a:p>
            <a:pPr lvl="1"/>
            <a:r>
              <a:rPr lang="en-US" dirty="0"/>
              <a:t>Planned Actions Based on 2016-2017 Data:</a:t>
            </a:r>
          </a:p>
          <a:p>
            <a:pPr lvl="2"/>
            <a:r>
              <a:rPr lang="en-US" dirty="0"/>
              <a:t>Regional Assignment Design Charrettes</a:t>
            </a:r>
          </a:p>
          <a:p>
            <a:pPr lvl="2"/>
            <a:r>
              <a:rPr lang="en-US" dirty="0"/>
              <a:t>Regional Quantitative Literacy Workshops (postponed until Fall, AY2020)</a:t>
            </a:r>
          </a:p>
          <a:p>
            <a:pPr lvl="1"/>
            <a:r>
              <a:rPr lang="en-US" dirty="0"/>
              <a:t>Ten Institutions Selected</a:t>
            </a:r>
          </a:p>
          <a:p>
            <a:pPr lvl="1"/>
            <a:r>
              <a:rPr lang="en-US" dirty="0"/>
              <a:t>AAC&amp;U Webinar – “The Landscape of Learning: What We Know from the Inaugural Year of the VALUE Institute” on December 4,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16E8B-7611-4D99-AFF0-FB4997521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3212" y="0"/>
            <a:ext cx="40957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Institute Participating Institutions: 2018-2019</a:t>
            </a:r>
          </a:p>
        </p:txBody>
      </p:sp>
      <p:graphicFrame>
        <p:nvGraphicFramePr>
          <p:cNvPr id="4" name="Content Placeholder 3" descr="Vertical bullet list showing 3 groups arranged one below the other and bullet points are present under each group."/>
          <p:cNvGraphicFramePr>
            <a:graphicFrameLocks noGrp="1"/>
          </p:cNvGraphicFramePr>
          <p:nvPr>
            <p:ph sz="half" idx="1"/>
          </p:nvPr>
        </p:nvGraphicFramePr>
        <p:xfrm>
          <a:off x="1117600" y="1701800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Eight out of ten categories of institutional types covered</a:t>
            </a:r>
          </a:p>
          <a:p>
            <a:r>
              <a:rPr lang="en-US" dirty="0"/>
              <a:t>Missing:</a:t>
            </a:r>
          </a:p>
          <a:p>
            <a:pPr lvl="1"/>
            <a:r>
              <a:rPr lang="en-US" dirty="0"/>
              <a:t>High tech. institution and high minorities (i.e., STCC)</a:t>
            </a:r>
          </a:p>
          <a:p>
            <a:pPr lvl="1"/>
            <a:r>
              <a:rPr lang="en-US" dirty="0"/>
              <a:t>Small institution with low minorities (e.g., Greenfield)</a:t>
            </a:r>
          </a:p>
          <a:p>
            <a:r>
              <a:rPr lang="en-US" dirty="0"/>
              <a:t>New participants:</a:t>
            </a:r>
          </a:p>
          <a:p>
            <a:pPr lvl="1"/>
            <a:r>
              <a:rPr lang="en-US" dirty="0"/>
              <a:t>UMass Boston</a:t>
            </a:r>
          </a:p>
          <a:p>
            <a:pPr lvl="1"/>
            <a:r>
              <a:rPr lang="en-US" dirty="0"/>
              <a:t>Cape Cod Community College (returning)</a:t>
            </a:r>
          </a:p>
        </p:txBody>
      </p:sp>
    </p:spTree>
    <p:extLst>
      <p:ext uri="{BB962C8B-B14F-4D97-AF65-F5344CB8AC3E}">
        <p14:creationId xmlns:p14="http://schemas.microsoft.com/office/powerpoint/2010/main" val="39839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C231-1475-4AC3-8D38-995DF440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MassTransfer Pathways Student Learning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7C588-6995-468D-AF28-50641D5D5A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Communication &amp; Media Studies (revised from 2018):</a:t>
            </a:r>
          </a:p>
          <a:p>
            <a:pPr lvl="1"/>
            <a:r>
              <a:rPr lang="en-US" dirty="0"/>
              <a:t>Human Communication</a:t>
            </a:r>
          </a:p>
          <a:p>
            <a:pPr lvl="1"/>
            <a:r>
              <a:rPr lang="en-US" dirty="0"/>
              <a:t>Interpersonal Communication</a:t>
            </a:r>
          </a:p>
          <a:p>
            <a:pPr lvl="1"/>
            <a:r>
              <a:rPr lang="en-US" dirty="0"/>
              <a:t>Film Studies/History and Criticism of Film</a:t>
            </a:r>
          </a:p>
          <a:p>
            <a:pPr lvl="1"/>
            <a:r>
              <a:rPr lang="en-US" dirty="0"/>
              <a:t>Mass Communications (nee Media Studies)</a:t>
            </a:r>
          </a:p>
          <a:p>
            <a:r>
              <a:rPr lang="en-US" dirty="0"/>
              <a:t>Business Administration:</a:t>
            </a:r>
          </a:p>
          <a:p>
            <a:pPr lvl="1"/>
            <a:r>
              <a:rPr lang="en-US" dirty="0"/>
              <a:t>Financial Accounting</a:t>
            </a:r>
          </a:p>
          <a:p>
            <a:pPr lvl="1"/>
            <a:r>
              <a:rPr lang="en-US" dirty="0"/>
              <a:t>Managerial Accounting</a:t>
            </a:r>
          </a:p>
          <a:p>
            <a:pPr lvl="1"/>
            <a:r>
              <a:rPr lang="en-US" dirty="0"/>
              <a:t>Marketing</a:t>
            </a:r>
          </a:p>
          <a:p>
            <a:pPr lvl="1"/>
            <a:r>
              <a:rPr lang="en-US" dirty="0"/>
              <a:t>Management</a:t>
            </a:r>
          </a:p>
          <a:p>
            <a:pPr lvl="1"/>
            <a:r>
              <a:rPr lang="en-US" dirty="0"/>
              <a:t>Business Law</a:t>
            </a:r>
          </a:p>
          <a:p>
            <a:pPr lvl="1"/>
            <a:r>
              <a:rPr lang="en-US" dirty="0"/>
              <a:t>Computer Applications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CE67D-CEB2-4389-B70C-4AEACC4F70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Criminal Justice:</a:t>
            </a:r>
          </a:p>
          <a:p>
            <a:pPr lvl="1"/>
            <a:r>
              <a:rPr lang="en-US" dirty="0"/>
              <a:t>Introduction to Policing</a:t>
            </a:r>
          </a:p>
          <a:p>
            <a:pPr lvl="1"/>
            <a:r>
              <a:rPr lang="en-US" dirty="0"/>
              <a:t>Introduction to Criminal Justice</a:t>
            </a:r>
          </a:p>
          <a:p>
            <a:pPr lvl="1"/>
            <a:r>
              <a:rPr lang="en-US" dirty="0"/>
              <a:t>Introduction to Corrections</a:t>
            </a:r>
          </a:p>
          <a:p>
            <a:pPr lvl="1"/>
            <a:r>
              <a:rPr lang="en-US" dirty="0"/>
              <a:t>Criminology</a:t>
            </a:r>
          </a:p>
          <a:p>
            <a:pPr lvl="1"/>
            <a:r>
              <a:rPr lang="en-US" dirty="0"/>
              <a:t>Criminal 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81A84-0FDB-4734-9174-64D20688D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51612" y="3733800"/>
            <a:ext cx="2819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26E9-1105-4B42-9244-0403BD7B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the Past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6DEEE-1CF4-49DA-9860-B7CB67937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Open Education Resources (OER)</a:t>
            </a:r>
          </a:p>
          <a:p>
            <a:r>
              <a:rPr lang="en-US" dirty="0"/>
              <a:t>Convened an OER Working Group</a:t>
            </a:r>
          </a:p>
          <a:p>
            <a:r>
              <a:rPr lang="en-US" dirty="0"/>
              <a:t>Sub-committees met multiple meetings, identified areas of focus, conducted research, and made recommendations</a:t>
            </a:r>
          </a:p>
          <a:p>
            <a:r>
              <a:rPr lang="en-US" dirty="0"/>
              <a:t>Held two OER Working Group meetings: February and April 2019</a:t>
            </a:r>
          </a:p>
          <a:p>
            <a:r>
              <a:rPr lang="en-US" dirty="0"/>
              <a:t>Presented draft recommendations to the Board of Higher Education’s Academic Affairs Committee: April 2019</a:t>
            </a:r>
          </a:p>
          <a:p>
            <a:r>
              <a:rPr lang="en-US" dirty="0"/>
              <a:t>Presented to the Northeast OER Conference at UMass Amherst (P. Marshall &amp; R. Awkward, DHE &amp; S. Teixeira, SAC): May 2019</a:t>
            </a:r>
          </a:p>
          <a:p>
            <a:r>
              <a:rPr lang="en-US" dirty="0"/>
              <a:t>Finalized draft report and submitted for institutional review and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8FFC3-866F-4D17-B69C-724369E7E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7812" y="177800"/>
            <a:ext cx="513948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purl.org/dc/dcmitype/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252</TotalTime>
  <Words>1486</Words>
  <Application>Microsoft Office PowerPoint</Application>
  <PresentationFormat>Custom</PresentationFormat>
  <Paragraphs>175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Books 16x9</vt:lpstr>
      <vt:lpstr>Learning Outcomes Assessment: Reflecting on the Past and Planning for the Future</vt:lpstr>
      <vt:lpstr>Reflecting on the Past</vt:lpstr>
      <vt:lpstr>Reflecting on the Past</vt:lpstr>
      <vt:lpstr>Reflecting on the Past</vt:lpstr>
      <vt:lpstr>Reflecting on the Past</vt:lpstr>
      <vt:lpstr>Reflecting on the Past</vt:lpstr>
      <vt:lpstr>VALUE Institute Participating Institutions: 2018-2019</vt:lpstr>
      <vt:lpstr>MassTransfer Pathways Student Learning Outcomes </vt:lpstr>
      <vt:lpstr>Reflecting on the Past</vt:lpstr>
      <vt:lpstr>Planning for the Future</vt:lpstr>
      <vt:lpstr>Planning for the Future</vt:lpstr>
      <vt:lpstr>Planning for the Future</vt:lpstr>
      <vt:lpstr>Planning for the Future</vt:lpstr>
      <vt:lpstr>MassTransfer Pathways Student Learning Outcomes </vt:lpstr>
      <vt:lpstr>Planning for the 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Outcomes Assessment: A Review of the Past and Plans for the Future</dc:title>
  <dc:creator>Awkward, Robert (DHE)</dc:creator>
  <cp:lastModifiedBy>Chadha, Suchita (DHE)</cp:lastModifiedBy>
  <cp:revision>18</cp:revision>
  <cp:lastPrinted>2019-09-11T19:45:42Z</cp:lastPrinted>
  <dcterms:created xsi:type="dcterms:W3CDTF">2019-09-11T16:46:28Z</dcterms:created>
  <dcterms:modified xsi:type="dcterms:W3CDTF">2019-11-18T18:57:16Z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